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43" r:id="rId2"/>
    <p:sldId id="379" r:id="rId3"/>
    <p:sldId id="377" r:id="rId4"/>
    <p:sldId id="370" r:id="rId5"/>
    <p:sldId id="371" r:id="rId6"/>
    <p:sldId id="372" r:id="rId7"/>
    <p:sldId id="373" r:id="rId8"/>
    <p:sldId id="374" r:id="rId9"/>
    <p:sldId id="378" r:id="rId10"/>
    <p:sldId id="34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1pPr>
    <a:lvl2pPr marL="0" marR="0" indent="2286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2pPr>
    <a:lvl3pPr marL="0" marR="0" indent="4572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3pPr>
    <a:lvl4pPr marL="0" marR="0" indent="6858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4pPr>
    <a:lvl5pPr marL="0" marR="0" indent="9144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5pPr>
    <a:lvl6pPr marL="0" marR="0" indent="11430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6pPr>
    <a:lvl7pPr marL="0" marR="0" indent="13716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7pPr>
    <a:lvl8pPr marL="0" marR="0" indent="16002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8pPr>
    <a:lvl9pPr marL="0" marR="0" indent="18288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8800" b="0" i="0" u="none" strike="noStrike" cap="none" spc="0" normalizeH="0" baseline="0">
        <a:ln>
          <a:noFill/>
        </a:ln>
        <a:solidFill>
          <a:schemeClr val="accent1">
            <a:hueOff val="273562"/>
            <a:satOff val="2937"/>
            <a:lumOff val="-22233"/>
          </a:schemeClr>
        </a:solidFill>
        <a:effectLst/>
        <a:uFillTx/>
        <a:latin typeface="+mn-lt"/>
        <a:ea typeface="+mn-ea"/>
        <a:cs typeface="+mn-cs"/>
        <a:sym typeface="Datto DI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3A"/>
    <a:srgbClr val="199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/>
    <p:restoredTop sz="94190"/>
  </p:normalViewPr>
  <p:slideViewPr>
    <p:cSldViewPr snapToGrid="0" snapToObjects="1">
      <p:cViewPr varScale="1">
        <p:scale>
          <a:sx n="29" d="100"/>
          <a:sy n="29" d="100"/>
        </p:scale>
        <p:origin x="6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0" name="Shape 9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1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- Unified Cont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261A68F-8E19-7741-8955-5431FCABD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429" y="-144999"/>
            <a:ext cx="24534858" cy="14005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0446D5E7-150D-3F46-B87C-DBD48DB31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3644"/>
          </a:blip>
          <a:stretch>
            <a:fillRect/>
          </a:stretch>
        </p:blipFill>
        <p:spPr>
          <a:xfrm rot="19080000">
            <a:off x="10114610" y="787373"/>
            <a:ext cx="18643654" cy="186436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A122-BA4B-4F43-8FD1-FF8103180B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2400" y="5537200"/>
            <a:ext cx="19558000" cy="2336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3800" b="1">
                <a:solidFill>
                  <a:schemeClr val="bg1"/>
                </a:solidFill>
              </a:defRPr>
            </a:lvl1pPr>
            <a:lvl2pPr marL="635000" indent="0">
              <a:buNone/>
              <a:defRPr sz="9600" b="1">
                <a:solidFill>
                  <a:schemeClr val="bg1"/>
                </a:solidFill>
              </a:defRPr>
            </a:lvl2pPr>
            <a:lvl3pPr marL="1270000" indent="0">
              <a:buNone/>
              <a:defRPr sz="9600" b="1">
                <a:solidFill>
                  <a:schemeClr val="bg1"/>
                </a:solidFill>
              </a:defRPr>
            </a:lvl3pPr>
            <a:lvl4pPr marL="1905000" indent="0">
              <a:buNone/>
              <a:defRPr sz="9600" b="1">
                <a:solidFill>
                  <a:schemeClr val="bg1"/>
                </a:solidFill>
              </a:defRPr>
            </a:lvl4pPr>
            <a:lvl5pPr marL="2540000" indent="0">
              <a:buNone/>
              <a:defRPr sz="9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Here </a:t>
            </a:r>
            <a:endParaRPr lang="en-GB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1AD2A6A-AFAA-504A-B0F0-D02129041D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829" y="12794760"/>
            <a:ext cx="1340343" cy="44043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5660E3-2C32-5343-85B5-53B6E3017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9398000"/>
            <a:ext cx="13614400" cy="2794000"/>
          </a:xfrm>
          <a:noFill/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Presenter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209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EW - Unified Cont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" descr="Image"/>
          <p:cNvPicPr>
            <a:picLocks noChangeAspect="1"/>
          </p:cNvPicPr>
          <p:nvPr/>
        </p:nvPicPr>
        <p:blipFill>
          <a:blip r:embed="rId2"/>
          <a:srcRect r="5066" b="37288"/>
          <a:stretch>
            <a:fillRect/>
          </a:stretch>
        </p:blipFill>
        <p:spPr>
          <a:xfrm rot="62888">
            <a:off x="12713397" y="10274075"/>
            <a:ext cx="14173184" cy="498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95839">
            <a:off x="15382528" y="3833812"/>
            <a:ext cx="15771386" cy="1577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11" y="12750878"/>
            <a:ext cx="5530178" cy="452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 rotWithShape="1">
          <a:blip r:embed="rId5"/>
          <a:srcRect r="72502" b="-52369"/>
          <a:stretch/>
        </p:blipFill>
        <p:spPr>
          <a:xfrm>
            <a:off x="1260811" y="12781786"/>
            <a:ext cx="1541383" cy="6982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Header text here">
            <a:extLst>
              <a:ext uri="{FF2B5EF4-FFF2-40B4-BE49-F238E27FC236}">
                <a16:creationId xmlns:a16="http://schemas.microsoft.com/office/drawing/2014/main" id="{426E8B5D-2E3B-B744-805F-44D22A55B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8974" y="1688097"/>
            <a:ext cx="12403139" cy="18859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SzTx/>
              <a:buNone/>
              <a:defRPr sz="8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Header text here</a:t>
            </a:r>
          </a:p>
        </p:txBody>
      </p:sp>
      <p:sp>
        <p:nvSpPr>
          <p:cNvPr id="10" name="Bullet…">
            <a:extLst>
              <a:ext uri="{FF2B5EF4-FFF2-40B4-BE49-F238E27FC236}">
                <a16:creationId xmlns:a16="http://schemas.microsoft.com/office/drawing/2014/main" id="{6EE80648-34BB-1C43-A037-C09867676D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7597" y="3651705"/>
            <a:ext cx="10166176" cy="2392177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t>Bullet</a:t>
            </a:r>
          </a:p>
          <a:p>
            <a:pPr lvl="1"/>
            <a:r>
              <a:t>Bullet</a:t>
            </a:r>
          </a:p>
          <a:p>
            <a:pPr lvl="2"/>
            <a:r>
              <a:t>Bullet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- Unfied Cont.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Header text here"/>
          <p:cNvSpPr>
            <a:spLocks noGrp="1"/>
          </p:cNvSpPr>
          <p:nvPr>
            <p:ph type="body" sz="quarter" idx="13"/>
          </p:nvPr>
        </p:nvSpPr>
        <p:spPr>
          <a:xfrm>
            <a:off x="1148974" y="1688097"/>
            <a:ext cx="12403139" cy="18859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SzTx/>
              <a:buNone/>
              <a:defRPr sz="8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Header text here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 rotWithShape="1">
          <a:blip r:embed="rId2"/>
          <a:srcRect t="1" r="73028" b="-26623"/>
          <a:stretch/>
        </p:blipFill>
        <p:spPr>
          <a:xfrm>
            <a:off x="1260812" y="12781786"/>
            <a:ext cx="1511886" cy="580253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Bullet…"/>
          <p:cNvSpPr>
            <a:spLocks noGrp="1"/>
          </p:cNvSpPr>
          <p:nvPr>
            <p:ph type="body" sz="quarter" idx="14"/>
          </p:nvPr>
        </p:nvSpPr>
        <p:spPr>
          <a:xfrm>
            <a:off x="1327597" y="3651705"/>
            <a:ext cx="10166176" cy="2392177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t>Bullet</a:t>
            </a:r>
          </a:p>
          <a:p>
            <a:pPr lvl="1"/>
            <a:r>
              <a:t>Bullet</a:t>
            </a:r>
          </a:p>
          <a:p>
            <a:pPr lvl="2"/>
            <a:r>
              <a:t>Bullet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B0B165C-73AD-8540-9B88-8A48CF3A03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358963" y="-9835968"/>
            <a:ext cx="16947968" cy="169479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B6BD3-0445-A94C-9FBD-990FCE55769E}"/>
              </a:ext>
            </a:extLst>
          </p:cNvPr>
          <p:cNvSpPr txBox="1"/>
          <p:nvPr userDrawn="1"/>
        </p:nvSpPr>
        <p:spPr>
          <a:xfrm>
            <a:off x="13716000" y="-85540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25000" lnSpcReduction="20000"/>
          </a:bodyPr>
          <a:lstStyle/>
          <a:p>
            <a:pPr marL="0" marR="0" indent="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chemeClr val="accent1">
                  <a:hueOff val="273562"/>
                  <a:satOff val="2937"/>
                  <a:lumOff val="-22233"/>
                </a:schemeClr>
              </a:solidFill>
              <a:effectLst/>
              <a:uFillTx/>
              <a:latin typeface="+mn-lt"/>
              <a:ea typeface="+mn-ea"/>
              <a:cs typeface="+mn-cs"/>
              <a:sym typeface="Datto DI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80F56-7C65-7A4B-AFB6-232A29240A6C}"/>
              </a:ext>
            </a:extLst>
          </p:cNvPr>
          <p:cNvSpPr txBox="1"/>
          <p:nvPr userDrawn="1"/>
        </p:nvSpPr>
        <p:spPr>
          <a:xfrm>
            <a:off x="21684343" y="1345474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25000" lnSpcReduction="20000"/>
          </a:bodyPr>
          <a:lstStyle/>
          <a:p>
            <a:pPr marL="0" marR="0" indent="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chemeClr val="accent1">
                  <a:hueOff val="273562"/>
                  <a:satOff val="2937"/>
                  <a:lumOff val="-22233"/>
                </a:schemeClr>
              </a:solidFill>
              <a:effectLst/>
              <a:uFillTx/>
              <a:latin typeface="+mn-lt"/>
              <a:ea typeface="+mn-ea"/>
              <a:cs typeface="+mn-cs"/>
              <a:sym typeface="Datto DI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F1CFE-0EFA-E143-B884-0377A76078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2"/>
          </p:nvPr>
        </p:nvSpPr>
        <p:spPr>
          <a:xfrm>
            <a:off x="22863555" y="12892306"/>
            <a:ext cx="409195" cy="44041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100000"/>
              </a:lnSpc>
              <a:defRPr sz="27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829" y="12794760"/>
            <a:ext cx="1340343" cy="44043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676" r:id="rId2"/>
    <p:sldLayoutId id="2147483677" r:id="rId3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 DIN"/>
        </a:defRPr>
      </a:lvl9pPr>
    </p:titleStyle>
    <p:bodyStyle>
      <a:lvl1pPr marL="48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1pPr>
      <a:lvl2pPr marL="112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2pPr>
      <a:lvl3pPr marL="175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3pPr>
      <a:lvl4pPr marL="239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4pPr>
      <a:lvl5pPr marL="302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5pPr>
      <a:lvl6pPr marL="366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6pPr>
      <a:lvl7pPr marL="429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7pPr>
      <a:lvl8pPr marL="493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8pPr>
      <a:lvl9pPr marL="556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 DIN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42B9C8-7C1E-704F-BFA9-E79A2559AF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Cost of </a:t>
            </a:r>
          </a:p>
          <a:p>
            <a:pPr>
              <a:lnSpc>
                <a:spcPct val="100000"/>
              </a:lnSpc>
            </a:pPr>
            <a:r>
              <a:rPr lang="en-US" dirty="0"/>
              <a:t>Downtime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E97FFC-AB0C-1A42-ACE2-7428ADD4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343" y="2366682"/>
            <a:ext cx="8921451" cy="8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4222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48A337-A77C-4247-A702-F558EE326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8974" y="1688097"/>
            <a:ext cx="17053301" cy="1885951"/>
          </a:xfrm>
        </p:spPr>
        <p:txBody>
          <a:bodyPr>
            <a:normAutofit/>
          </a:bodyPr>
          <a:lstStyle/>
          <a:p>
            <a:pPr>
              <a:lnSpc>
                <a:spcPts val="6200"/>
              </a:lnSpc>
            </a:pPr>
            <a:r>
              <a:rPr lang="en-US" sz="5400" b="1" dirty="0">
                <a:solidFill>
                  <a:srgbClr val="199ED9"/>
                </a:solidFill>
              </a:rPr>
              <a:t>An IT service provider who manages the entire process</a:t>
            </a:r>
            <a:endParaRPr lang="en-GB" sz="5400" b="1" dirty="0">
              <a:solidFill>
                <a:srgbClr val="199E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468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41D2-A5DA-4C4C-BB3F-B47068610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6048" y="1691640"/>
            <a:ext cx="16410432" cy="2487861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rgbClr val="199ED9"/>
                </a:solidFill>
              </a:rPr>
              <a:t>Unplanned downtime may be an IT function, but it is a business concern. 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199ED9"/>
                </a:solidFill>
              </a:rPr>
              <a:t>Downtime is not a question of if, but when.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CC1EE-9922-694B-8DDE-66C4F7F81B56}"/>
              </a:ext>
            </a:extLst>
          </p:cNvPr>
          <p:cNvSpPr txBox="1"/>
          <p:nvPr/>
        </p:nvSpPr>
        <p:spPr>
          <a:xfrm>
            <a:off x="13480026" y="843607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25000" lnSpcReduction="20000"/>
          </a:bodyPr>
          <a:lstStyle/>
          <a:p>
            <a:pPr marL="0" marR="0" indent="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chemeClr val="accent1">
                  <a:hueOff val="273562"/>
                  <a:satOff val="2937"/>
                  <a:lumOff val="-22233"/>
                </a:schemeClr>
              </a:solidFill>
              <a:effectLst/>
              <a:uFillTx/>
              <a:latin typeface="+mn-lt"/>
              <a:ea typeface="+mn-ea"/>
              <a:cs typeface="+mn-cs"/>
              <a:sym typeface="Datto DIN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B725ED-9F87-5B4F-A97F-089570362664}"/>
              </a:ext>
            </a:extLst>
          </p:cNvPr>
          <p:cNvSpPr txBox="1">
            <a:spLocks/>
          </p:cNvSpPr>
          <p:nvPr/>
        </p:nvSpPr>
        <p:spPr>
          <a:xfrm>
            <a:off x="1359625" y="10093960"/>
            <a:ext cx="1016617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9pPr>
          </a:lstStyle>
          <a:p>
            <a:pPr marL="457200" indent="-457200" fontAlgn="base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Forrester Research Study</a:t>
            </a:r>
          </a:p>
          <a:p>
            <a:pPr marL="457200" indent="-457200" fontAlgn="base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National Small Business Association</a:t>
            </a:r>
          </a:p>
          <a:p>
            <a:pPr marL="457200" indent="-457200" fontAlgn="base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Gartner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B09CF-0438-664D-986C-8B0F08C7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640" y="7600950"/>
            <a:ext cx="6413735" cy="4986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0BF04-92FE-7343-A02E-95B0AA28CF23}"/>
              </a:ext>
            </a:extLst>
          </p:cNvPr>
          <p:cNvSpPr txBox="1"/>
          <p:nvPr/>
        </p:nvSpPr>
        <p:spPr>
          <a:xfrm>
            <a:off x="1146048" y="5225380"/>
            <a:ext cx="15037872" cy="4751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rmAutofit fontScale="47500" lnSpcReduction="20000"/>
          </a:bodyPr>
          <a:lstStyle/>
          <a:p>
            <a:pPr fontAlgn="base"/>
            <a:r>
              <a:rPr lang="en-US" sz="10000" b="1" dirty="0"/>
              <a:t>24% </a:t>
            </a:r>
            <a:r>
              <a:rPr lang="en-US" sz="10000" dirty="0"/>
              <a:t>of companies said they experienced a full data disaster </a:t>
            </a:r>
            <a:r>
              <a:rPr lang="en-US" sz="10000" baseline="30000" dirty="0"/>
              <a:t>(1)</a:t>
            </a:r>
          </a:p>
          <a:p>
            <a:pPr fontAlgn="base"/>
            <a:endParaRPr lang="en-US" sz="10000" b="1" dirty="0"/>
          </a:p>
          <a:p>
            <a:pPr fontAlgn="base"/>
            <a:r>
              <a:rPr lang="en-US" sz="10000" b="1" dirty="0"/>
              <a:t>44% </a:t>
            </a:r>
            <a:r>
              <a:rPr lang="en-US" sz="10000" dirty="0"/>
              <a:t>of small businesses have been the victim of a cyber attack </a:t>
            </a:r>
            <a:r>
              <a:rPr lang="en-US" sz="10000" baseline="30000" dirty="0"/>
              <a:t>(2)</a:t>
            </a:r>
          </a:p>
          <a:p>
            <a:pPr fontAlgn="base"/>
            <a:endParaRPr lang="en-US" sz="10000" dirty="0"/>
          </a:p>
          <a:p>
            <a:pPr fontAlgn="base"/>
            <a:r>
              <a:rPr lang="en-US" sz="10000" dirty="0"/>
              <a:t>Average midsize companies have 16 to 20 hours of network, system, or application downtime per year </a:t>
            </a:r>
            <a:r>
              <a:rPr lang="en-US" sz="10000" baseline="30000" dirty="0"/>
              <a:t>(3)</a:t>
            </a:r>
            <a:endParaRPr lang="en-US" sz="10000" dirty="0"/>
          </a:p>
          <a:p>
            <a:pPr marL="0" marR="0" indent="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chemeClr val="accent1">
                  <a:hueOff val="273562"/>
                  <a:satOff val="2937"/>
                  <a:lumOff val="-22233"/>
                </a:schemeClr>
              </a:solidFill>
              <a:effectLst/>
              <a:uFillTx/>
              <a:latin typeface="+mn-lt"/>
              <a:ea typeface="+mn-ea"/>
              <a:cs typeface="+mn-cs"/>
              <a:sym typeface="Datto DIN"/>
            </a:endParaRPr>
          </a:p>
        </p:txBody>
      </p:sp>
    </p:spTree>
    <p:extLst>
      <p:ext uri="{BB962C8B-B14F-4D97-AF65-F5344CB8AC3E}">
        <p14:creationId xmlns:p14="http://schemas.microsoft.com/office/powerpoint/2010/main" val="40838695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287F3DD-E586-AA4B-94DC-4C6E559FBC4D}"/>
              </a:ext>
            </a:extLst>
          </p:cNvPr>
          <p:cNvSpPr txBox="1">
            <a:spLocks/>
          </p:cNvSpPr>
          <p:nvPr/>
        </p:nvSpPr>
        <p:spPr>
          <a:xfrm>
            <a:off x="1146048" y="9928852"/>
            <a:ext cx="1016617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9pPr>
          </a:lstStyle>
          <a:p>
            <a:pPr marL="457200" indent="-457200" fontAlgn="base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Department of Health &amp; Human Services: HIPAA Security Rules - Security Standards for the Small Provider: [link]</a:t>
            </a:r>
          </a:p>
          <a:p>
            <a:pPr marL="457200" indent="-457200" fontAlgn="base">
              <a:lnSpc>
                <a:spcPct val="100000"/>
              </a:lnSpc>
              <a:buFont typeface="+mj-lt"/>
              <a:buAutoNum type="arabicPeriod"/>
            </a:pPr>
            <a:r>
              <a:rPr lang="en-US" sz="2400" dirty="0" err="1"/>
              <a:t>PricewaterhouseCooper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C6C7E0-3B7A-2244-B7E9-96EE8BFFA7D2}"/>
              </a:ext>
            </a:extLst>
          </p:cNvPr>
          <p:cNvGrpSpPr/>
          <p:nvPr/>
        </p:nvGrpSpPr>
        <p:grpSpPr>
          <a:xfrm>
            <a:off x="15457896" y="3227641"/>
            <a:ext cx="5668482" cy="6592046"/>
            <a:chOff x="15457896" y="3228975"/>
            <a:chExt cx="5668482" cy="65920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A30012-435B-6240-9AC4-C2C8333B1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57896" y="5310980"/>
              <a:ext cx="5210681" cy="45100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F41F00-A589-DA4F-A4B1-779FB370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35167" y="3228975"/>
              <a:ext cx="1091211" cy="10912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818531-BE22-6444-96BC-374B5667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43492" y="3696424"/>
              <a:ext cx="1370759" cy="13707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06BD33-D6F2-F14B-9EC4-7EF3579F4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78753" y="4527045"/>
              <a:ext cx="856877" cy="856877"/>
            </a:xfrm>
            <a:prstGeom prst="rect">
              <a:avLst/>
            </a:prstGeom>
          </p:spPr>
        </p:pic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D2C734-F703-5A44-A54D-FDE7E8D3CF63}"/>
              </a:ext>
            </a:extLst>
          </p:cNvPr>
          <p:cNvSpPr txBox="1">
            <a:spLocks/>
          </p:cNvSpPr>
          <p:nvPr/>
        </p:nvSpPr>
        <p:spPr>
          <a:xfrm>
            <a:off x="1146048" y="1691640"/>
            <a:ext cx="12188952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9pPr>
          </a:lstStyle>
          <a:p>
            <a:pPr marL="0" indent="0" hangingPunct="1">
              <a:buNone/>
            </a:pPr>
            <a:r>
              <a:rPr lang="en-US" sz="5400" b="1" dirty="0">
                <a:solidFill>
                  <a:srgbClr val="199ED9"/>
                </a:solidFill>
              </a:rPr>
              <a:t>Is it worth the risk, to be unprepared?</a:t>
            </a:r>
          </a:p>
          <a:p>
            <a:pPr marL="0" indent="0" hangingPunct="1">
              <a:buNone/>
            </a:pPr>
            <a:endParaRPr lang="en-US" sz="5400" b="1" dirty="0">
              <a:solidFill>
                <a:srgbClr val="199ED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EE53A-6D71-DA40-9C58-3255E69C9447}"/>
              </a:ext>
            </a:extLst>
          </p:cNvPr>
          <p:cNvSpPr/>
          <p:nvPr/>
        </p:nvSpPr>
        <p:spPr>
          <a:xfrm>
            <a:off x="1146048" y="3227641"/>
            <a:ext cx="134904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5000" dirty="0"/>
              <a:t>Many compliance regulations, like HIPAA, require a data backup and data recovery plan </a:t>
            </a:r>
            <a:r>
              <a:rPr lang="en-US" sz="5000" baseline="30000" dirty="0"/>
              <a:t>(1)</a:t>
            </a:r>
          </a:p>
          <a:p>
            <a:pPr fontAlgn="base"/>
            <a:endParaRPr lang="en-US" sz="5000" baseline="30000" dirty="0"/>
          </a:p>
          <a:p>
            <a:pPr fontAlgn="base"/>
            <a:r>
              <a:rPr lang="en-US" sz="5000" b="1" dirty="0"/>
              <a:t>70% </a:t>
            </a:r>
            <a:r>
              <a:rPr lang="en-US" sz="5000" dirty="0"/>
              <a:t>of small business that experience a major data loss go out of business within a year </a:t>
            </a:r>
            <a:r>
              <a:rPr lang="en-US" sz="5000" baseline="30000" dirty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12079634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814B881-86AE-A24C-A1C9-D5545E45F51D}"/>
              </a:ext>
            </a:extLst>
          </p:cNvPr>
          <p:cNvSpPr txBox="1">
            <a:spLocks/>
          </p:cNvSpPr>
          <p:nvPr/>
        </p:nvSpPr>
        <p:spPr>
          <a:xfrm>
            <a:off x="1146048" y="1691640"/>
            <a:ext cx="21323073" cy="2230437"/>
          </a:xfrm>
          <a:prstGeom prst="rect">
            <a:avLst/>
          </a:prstGeom>
        </p:spPr>
        <p:txBody>
          <a:bodyPr/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9pPr>
          </a:lstStyle>
          <a:p>
            <a:pPr marL="0" indent="0" hangingPunct="1">
              <a:buNone/>
            </a:pPr>
            <a:r>
              <a:rPr lang="en-US" sz="5200" b="1" dirty="0">
                <a:solidFill>
                  <a:srgbClr val="199ED9"/>
                </a:solidFill>
              </a:rPr>
              <a:t>Data loss means downtime, and downtime will impact your bottom line:</a:t>
            </a:r>
            <a:endParaRPr lang="en-GB" sz="5200" b="1" dirty="0">
              <a:solidFill>
                <a:srgbClr val="199ED9"/>
              </a:solidFill>
            </a:endParaRPr>
          </a:p>
        </p:txBody>
      </p:sp>
      <p:sp>
        <p:nvSpPr>
          <p:cNvPr id="10" name="2. SIRIS Platform…">
            <a:extLst>
              <a:ext uri="{FF2B5EF4-FFF2-40B4-BE49-F238E27FC236}">
                <a16:creationId xmlns:a16="http://schemas.microsoft.com/office/drawing/2014/main" id="{F1B8E679-F844-EB41-8900-B37193992DBB}"/>
              </a:ext>
            </a:extLst>
          </p:cNvPr>
          <p:cNvSpPr/>
          <p:nvPr/>
        </p:nvSpPr>
        <p:spPr>
          <a:xfrm>
            <a:off x="8658004" y="5760720"/>
            <a:ext cx="5833285" cy="4259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5000"/>
              </a:lnSpc>
              <a:defRPr sz="3900" b="1"/>
            </a:pPr>
            <a:r>
              <a:rPr lang="en-US" sz="3900" dirty="0">
                <a:solidFill>
                  <a:srgbClr val="002A3A"/>
                </a:solidFill>
              </a:rPr>
              <a:t>Physical Damage Costs</a:t>
            </a:r>
            <a:endParaRPr dirty="0">
              <a:solidFill>
                <a:srgbClr val="002A3A"/>
              </a:solidFill>
            </a:endParaRP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Cost to restore IT systems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Materials lost/disposal and cleanup costs</a:t>
            </a:r>
          </a:p>
        </p:txBody>
      </p:sp>
      <p:sp>
        <p:nvSpPr>
          <p:cNvPr id="11" name="3. Autotask PSA…">
            <a:extLst>
              <a:ext uri="{FF2B5EF4-FFF2-40B4-BE49-F238E27FC236}">
                <a16:creationId xmlns:a16="http://schemas.microsoft.com/office/drawing/2014/main" id="{49D8E001-F7FD-724F-B9BD-2D8B833BC918}"/>
              </a:ext>
            </a:extLst>
          </p:cNvPr>
          <p:cNvSpPr/>
          <p:nvPr/>
        </p:nvSpPr>
        <p:spPr>
          <a:xfrm>
            <a:off x="15270451" y="5760720"/>
            <a:ext cx="6907697" cy="334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5000"/>
              </a:lnSpc>
              <a:defRPr sz="3900" b="1"/>
            </a:pPr>
            <a:r>
              <a:rPr lang="en-US" sz="3900" dirty="0">
                <a:solidFill>
                  <a:srgbClr val="002A3A"/>
                </a:solidFill>
              </a:rPr>
              <a:t>Reputation &amp; Compliance Costs</a:t>
            </a:r>
            <a:endParaRPr cap="all" dirty="0">
              <a:solidFill>
                <a:srgbClr val="002A3A"/>
              </a:solidFill>
            </a:endParaRP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The financial impact of customer dissatisfaction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Contract penalties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Compliance violations, if applicable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IT and employee recovery costs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C9493-76BC-244E-A25E-69983A2DFC9F}"/>
              </a:ext>
            </a:extLst>
          </p:cNvPr>
          <p:cNvSpPr txBox="1"/>
          <p:nvPr/>
        </p:nvSpPr>
        <p:spPr>
          <a:xfrm>
            <a:off x="3097161" y="2389239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25000" lnSpcReduction="20000"/>
          </a:bodyPr>
          <a:lstStyle/>
          <a:p>
            <a:pPr marL="0" marR="0" indent="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chemeClr val="accent1">
                  <a:hueOff val="273562"/>
                  <a:satOff val="2937"/>
                  <a:lumOff val="-22233"/>
                </a:schemeClr>
              </a:solidFill>
              <a:effectLst/>
              <a:uFillTx/>
              <a:latin typeface="+mn-lt"/>
              <a:ea typeface="+mn-ea"/>
              <a:cs typeface="+mn-cs"/>
              <a:sym typeface="Datto DI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2F5722-0DCB-0441-9B78-99C18ED5D5D2}"/>
              </a:ext>
            </a:extLst>
          </p:cNvPr>
          <p:cNvGrpSpPr/>
          <p:nvPr/>
        </p:nvGrpSpPr>
        <p:grpSpPr>
          <a:xfrm>
            <a:off x="3025048" y="3452304"/>
            <a:ext cx="1494064" cy="1953641"/>
            <a:chOff x="3489522" y="3441269"/>
            <a:chExt cx="1494064" cy="19536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86135A-BE74-4E4E-87B0-35BD9986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9522" y="3441269"/>
              <a:ext cx="1494064" cy="14940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ADAFE1-FFAE-554A-882F-4D9C31CD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229" y="4714553"/>
              <a:ext cx="680357" cy="68035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8CACB9-DC24-484A-81FB-959273079CBD}"/>
              </a:ext>
            </a:extLst>
          </p:cNvPr>
          <p:cNvGrpSpPr/>
          <p:nvPr/>
        </p:nvGrpSpPr>
        <p:grpSpPr>
          <a:xfrm>
            <a:off x="10514992" y="3657600"/>
            <a:ext cx="2213428" cy="1737309"/>
            <a:chOff x="10514992" y="3657600"/>
            <a:chExt cx="2213428" cy="17373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2DFFCB-A6FA-3549-9226-D4C8EAE74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4992" y="3657600"/>
              <a:ext cx="1873250" cy="1543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2828D2-B49D-CB4C-91A0-CEAB9331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48063" y="4714552"/>
              <a:ext cx="680357" cy="68035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24BC62-6769-DE4C-A145-4C24E0E02A51}"/>
              </a:ext>
            </a:extLst>
          </p:cNvPr>
          <p:cNvGrpSpPr/>
          <p:nvPr/>
        </p:nvGrpSpPr>
        <p:grpSpPr>
          <a:xfrm>
            <a:off x="17545527" y="3326882"/>
            <a:ext cx="1859130" cy="2203646"/>
            <a:chOff x="17715616" y="3191263"/>
            <a:chExt cx="1859130" cy="220364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E9A19AD-ADD6-7349-B763-F506F7306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15616" y="3191263"/>
              <a:ext cx="1518952" cy="199407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F743B2E-6190-AF4A-8EE6-D3CD80BC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94389" y="4714552"/>
              <a:ext cx="680357" cy="680357"/>
            </a:xfrm>
            <a:prstGeom prst="rect">
              <a:avLst/>
            </a:prstGeom>
          </p:spPr>
        </p:pic>
      </p:grpSp>
      <p:sp>
        <p:nvSpPr>
          <p:cNvPr id="26" name="3. Autotask PSA…">
            <a:extLst>
              <a:ext uri="{FF2B5EF4-FFF2-40B4-BE49-F238E27FC236}">
                <a16:creationId xmlns:a16="http://schemas.microsoft.com/office/drawing/2014/main" id="{3DA0D1EC-DAF2-8E46-B5A1-FC485D66F93F}"/>
              </a:ext>
            </a:extLst>
          </p:cNvPr>
          <p:cNvSpPr/>
          <p:nvPr/>
        </p:nvSpPr>
        <p:spPr>
          <a:xfrm>
            <a:off x="1309167" y="5760720"/>
            <a:ext cx="6907697" cy="334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hangingPunct="1">
              <a:lnSpc>
                <a:spcPts val="5000"/>
              </a:lnSpc>
              <a:defRPr sz="39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rPr lang="en-US" dirty="0">
                <a:solidFill>
                  <a:srgbClr val="002A3A"/>
                </a:solidFill>
              </a:rPr>
              <a:t>People and Systems Costs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Lost sales revenue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Lost employee productivity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Missed deadlines that result in employee overtime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No communication; no email</a:t>
            </a:r>
          </a:p>
          <a:p>
            <a:pPr marL="457200" indent="-457200" fontAlgn="base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All internal business processes will cease - billing, HR, intranet, etc.</a:t>
            </a:r>
          </a:p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fontAlgn="base">
              <a:lnSpc>
                <a:spcPts val="5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90298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710681-2041-0D40-8262-973B3CAE0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6048" y="1691640"/>
            <a:ext cx="17690592" cy="1885951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US" sz="5400" b="1" dirty="0">
                <a:solidFill>
                  <a:srgbClr val="199ED9"/>
                </a:solidFill>
              </a:rPr>
              <a:t>Protecting Your Data </a:t>
            </a:r>
            <a:r>
              <a:rPr lang="en-US" sz="5400" b="1" i="1" dirty="0">
                <a:solidFill>
                  <a:srgbClr val="199ED9"/>
                </a:solidFill>
              </a:rPr>
              <a:t>is</a:t>
            </a:r>
            <a:r>
              <a:rPr lang="en-US" sz="5400" b="1" dirty="0">
                <a:solidFill>
                  <a:srgbClr val="199ED9"/>
                </a:solidFill>
              </a:rPr>
              <a:t> Protecting Your 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979FE-4858-964F-A81F-CE2B94EBC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7596" y="3651705"/>
            <a:ext cx="13211363" cy="7959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you have business insurance?</a:t>
            </a:r>
          </a:p>
          <a:p>
            <a:pPr fontAlgn="base"/>
            <a:r>
              <a:rPr lang="en-US" dirty="0"/>
              <a:t>For your building? </a:t>
            </a:r>
          </a:p>
          <a:p>
            <a:pPr fontAlgn="base"/>
            <a:r>
              <a:rPr lang="en-US" dirty="0"/>
              <a:t>For your employees?</a:t>
            </a:r>
          </a:p>
          <a:p>
            <a:pPr fontAlgn="base"/>
            <a:r>
              <a:rPr lang="en-US" dirty="0"/>
              <a:t>Why not your business data?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You may end up using your backup and disaster recovery solution before you’ll use your insurance.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812FB1-B3BB-4241-8FDF-1E5828D1A3E8}"/>
              </a:ext>
            </a:extLst>
          </p:cNvPr>
          <p:cNvGrpSpPr/>
          <p:nvPr/>
        </p:nvGrpSpPr>
        <p:grpSpPr>
          <a:xfrm>
            <a:off x="14538959" y="3651705"/>
            <a:ext cx="4830340" cy="7977364"/>
            <a:chOff x="14645822" y="2732547"/>
            <a:chExt cx="4830340" cy="79773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DBBDEB-D311-B540-BFA7-BFD2BEF1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5822" y="4585765"/>
              <a:ext cx="4618208" cy="61241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CC0CEF-D0A0-D84B-AB7B-384AC1F50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02551" y="2732547"/>
              <a:ext cx="1245908" cy="12459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4693A2-191C-C648-B484-4AF39E689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64920" y="4121113"/>
              <a:ext cx="1077531" cy="10775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94388F-B508-9942-A08F-2697B58F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81822" y="2873979"/>
              <a:ext cx="794340" cy="794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4291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F5654-F2D8-374F-AAA4-DEF689A6B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ts val="6200"/>
              </a:lnSpc>
            </a:pPr>
            <a:r>
              <a:rPr lang="en-US" sz="5400" b="1" dirty="0">
                <a:solidFill>
                  <a:srgbClr val="199ED9"/>
                </a:solidFill>
              </a:rPr>
              <a:t>Prepare Now, Save Later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FC9EF-15B4-6940-ABB8-3A67D2DEB2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7596" y="3651705"/>
            <a:ext cx="12784643" cy="632711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“The average small business can expect to lose $100,000 worth of revenue in unplanned downtime every year” </a:t>
            </a:r>
            <a:r>
              <a:rPr lang="en-US" b="1" baseline="30000" dirty="0"/>
              <a:t>(1)</a:t>
            </a:r>
          </a:p>
          <a:p>
            <a:pPr fontAlgn="base"/>
            <a:r>
              <a:rPr lang="en-US" dirty="0"/>
              <a:t>Downtime cost = $8,600 per hour</a:t>
            </a:r>
          </a:p>
          <a:p>
            <a:pPr fontAlgn="base"/>
            <a:r>
              <a:rPr lang="en-US" dirty="0"/>
              <a:t>Average downtime lasts 7 hours</a:t>
            </a:r>
          </a:p>
          <a:p>
            <a:pPr fontAlgn="base"/>
            <a:r>
              <a:rPr lang="en-US" dirty="0"/>
              <a:t>Lost productivity of employees = ??</a:t>
            </a:r>
          </a:p>
          <a:p>
            <a:pPr marL="0" indent="0" fontAlgn="base">
              <a:buNone/>
            </a:pPr>
            <a:endParaRPr lang="en-US" dirty="0"/>
          </a:p>
          <a:p>
            <a:pPr marL="457200" indent="-457200" fontAlgn="base">
              <a:buFont typeface="+mj-lt"/>
              <a:buAutoNum type="arabicPeriod"/>
            </a:pPr>
            <a:r>
              <a:rPr lang="en-US" sz="2400" dirty="0"/>
              <a:t>Aberdeen Essentials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6BCF7-9646-7044-A409-1CB07B6E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673" y="3574048"/>
            <a:ext cx="5465221" cy="59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687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B91970-66B9-F247-A5D3-9608722B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257" y="3670743"/>
            <a:ext cx="5622924" cy="56229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593461-44B8-F447-BCEC-D0C32F6DB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ts val="6200"/>
              </a:lnSpc>
            </a:pPr>
            <a:r>
              <a:rPr lang="en-US" sz="5400" b="1" dirty="0">
                <a:solidFill>
                  <a:srgbClr val="199ED9"/>
                </a:solidFill>
              </a:rPr>
              <a:t>Recovery Time Objective (RTO)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9AF39-E941-0449-9D67-025A51A8DF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7597" y="3651705"/>
            <a:ext cx="10166176" cy="7163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 two businesses are the same. Do you know how long can your business be down without it affecting your bottom line?</a:t>
            </a:r>
          </a:p>
          <a:p>
            <a:pPr fontAlgn="base"/>
            <a:r>
              <a:rPr lang="en-US" dirty="0"/>
              <a:t>Seconds</a:t>
            </a:r>
          </a:p>
          <a:p>
            <a:pPr fontAlgn="base"/>
            <a:r>
              <a:rPr lang="en-US" dirty="0"/>
              <a:t>Minutes</a:t>
            </a:r>
          </a:p>
          <a:p>
            <a:pPr fontAlgn="base"/>
            <a:r>
              <a:rPr lang="en-US" dirty="0"/>
              <a:t>Hours</a:t>
            </a:r>
          </a:p>
          <a:p>
            <a:pPr fontAlgn="base"/>
            <a:r>
              <a:rPr lang="en-US" dirty="0"/>
              <a:t>Days</a:t>
            </a:r>
          </a:p>
          <a:p>
            <a:pPr fontAlgn="base"/>
            <a:r>
              <a:rPr lang="en-US" dirty="0"/>
              <a:t>Never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BC7852-0A99-3746-BF0F-11218CEFE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113" y="7296162"/>
            <a:ext cx="2403951" cy="24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1733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EF860F-3ADB-774E-A13E-BCFB834C99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ts val="6200"/>
              </a:lnSpc>
            </a:pPr>
            <a:r>
              <a:rPr lang="en-US" sz="5400" b="1" dirty="0">
                <a:solidFill>
                  <a:srgbClr val="199ED9"/>
                </a:solidFill>
              </a:rPr>
              <a:t>The Good News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9E98B-A7C5-1649-BC68-381DA0B1E5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7597" y="3651705"/>
            <a:ext cx="10166175" cy="47786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 keep your business running with: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dirty="0"/>
              <a:t>A business continuity solution, tailored to your business needs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dirty="0"/>
              <a:t>An IT service provider who manages the entire process</a:t>
            </a:r>
          </a:p>
          <a:p>
            <a:pPr marL="0" indent="0" fontAlgn="base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F6B220-4A1C-DC41-B325-12E73325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890229" y="4559779"/>
            <a:ext cx="5495496" cy="5560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DAA17-A49B-7147-9036-DB656C1D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6107" y="2973580"/>
            <a:ext cx="863719" cy="863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855444-1938-514A-96A3-4171F295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1587" y="4559779"/>
            <a:ext cx="1172024" cy="1172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C7629-E5B8-5042-99B3-ACBA0D8D3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7767" y="2973580"/>
            <a:ext cx="1415691" cy="14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736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F038ED-2568-6445-B634-313903693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6048" y="1691640"/>
            <a:ext cx="17399127" cy="1885951"/>
          </a:xfrm>
        </p:spPr>
        <p:txBody>
          <a:bodyPr>
            <a:normAutofit/>
          </a:bodyPr>
          <a:lstStyle/>
          <a:p>
            <a:pPr>
              <a:lnSpc>
                <a:spcPts val="6200"/>
              </a:lnSpc>
            </a:pPr>
            <a:r>
              <a:rPr lang="en-US" sz="5400" b="1" dirty="0">
                <a:solidFill>
                  <a:srgbClr val="199ED9"/>
                </a:solidFill>
              </a:rPr>
              <a:t>Business Continuity Built for Businesses of Every Size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C36DB-ADF6-5945-BDF4-B61E2BC160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0408" y="4021175"/>
            <a:ext cx="3382149" cy="1598323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US" b="1" dirty="0"/>
              <a:t>Servers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26E5F8-5CB6-E141-8FB2-F4FF37CC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0467" y="5387900"/>
            <a:ext cx="3577229" cy="2566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A58EB-3EDF-A542-A83D-161D1767A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960" y="5255790"/>
            <a:ext cx="2877520" cy="2836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144F2-E4BF-AE47-87AC-93BE8F889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164" y="5612769"/>
            <a:ext cx="3863504" cy="20404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49E7A-3B3A-8744-9777-3D713640C59F}"/>
              </a:ext>
            </a:extLst>
          </p:cNvPr>
          <p:cNvSpPr/>
          <p:nvPr/>
        </p:nvSpPr>
        <p:spPr>
          <a:xfrm>
            <a:off x="4885848" y="8630722"/>
            <a:ext cx="97013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SIRIS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56C15C-4134-C448-B62B-AE1296B673BB}"/>
              </a:ext>
            </a:extLst>
          </p:cNvPr>
          <p:cNvSpPr/>
          <p:nvPr/>
        </p:nvSpPr>
        <p:spPr>
          <a:xfrm>
            <a:off x="10219569" y="8643149"/>
            <a:ext cx="255230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SaaS protection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0365E9-A78A-4C42-85C4-4389BC6B9F11}"/>
              </a:ext>
            </a:extLst>
          </p:cNvPr>
          <p:cNvSpPr/>
          <p:nvPr/>
        </p:nvSpPr>
        <p:spPr>
          <a:xfrm>
            <a:off x="15614135" y="8588825"/>
            <a:ext cx="382989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Cloud Continuity for PCs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8188EF2-FB7B-AC44-B87B-BE3ACE2A769B}"/>
              </a:ext>
            </a:extLst>
          </p:cNvPr>
          <p:cNvSpPr txBox="1">
            <a:spLocks/>
          </p:cNvSpPr>
          <p:nvPr/>
        </p:nvSpPr>
        <p:spPr>
          <a:xfrm>
            <a:off x="10155871" y="4019133"/>
            <a:ext cx="2679700" cy="80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9pPr>
          </a:lstStyle>
          <a:p>
            <a:pPr marL="0" indent="0" algn="ctr" fontAlgn="base" hangingPunct="1">
              <a:buFontTx/>
              <a:buNone/>
            </a:pPr>
            <a:r>
              <a:rPr lang="en-US" b="1" dirty="0"/>
              <a:t>Cloud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852FB59-21B6-624C-B63A-D598838050B4}"/>
              </a:ext>
            </a:extLst>
          </p:cNvPr>
          <p:cNvSpPr txBox="1">
            <a:spLocks/>
          </p:cNvSpPr>
          <p:nvPr/>
        </p:nvSpPr>
        <p:spPr>
          <a:xfrm>
            <a:off x="15928883" y="4014446"/>
            <a:ext cx="3200400" cy="1598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 DIN"/>
              </a:defRPr>
            </a:lvl9pPr>
          </a:lstStyle>
          <a:p>
            <a:pPr marL="0" indent="0" algn="ctr" fontAlgn="base" hangingPunct="1">
              <a:buFontTx/>
              <a:buNone/>
            </a:pPr>
            <a:r>
              <a:rPr lang="en-US" b="1" dirty="0"/>
              <a:t>PCs</a:t>
            </a:r>
          </a:p>
          <a:p>
            <a:pPr marL="0" indent="0" algn="ctr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8132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2452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atto DIN"/>
        <a:ea typeface="Datto DIN"/>
        <a:cs typeface="Datto DIN"/>
      </a:majorFont>
      <a:minorFont>
        <a:latin typeface="Datto DIN"/>
        <a:ea typeface="Datto DIN"/>
        <a:cs typeface="Datto D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b="0" i="0" u="none" strike="noStrike" cap="none" spc="0" normalizeH="0" baseline="0">
            <a:ln>
              <a:noFill/>
            </a:ln>
            <a:solidFill>
              <a:schemeClr val="accent1">
                <a:hueOff val="273562"/>
                <a:satOff val="2937"/>
                <a:lumOff val="-22233"/>
              </a:schemeClr>
            </a:solidFill>
            <a:effectLst/>
            <a:uFillTx/>
            <a:latin typeface="+mn-lt"/>
            <a:ea typeface="+mn-ea"/>
            <a:cs typeface="+mn-cs"/>
            <a:sym typeface="Datto D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he Cost of Downtime_Final_3" id="{D2E559EA-BD6E-8349-A07C-AB29BED70591}" vid="{9B486A20-11D0-954C-91A2-50851C930AA9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atto DIN"/>
        <a:ea typeface="Datto DIN"/>
        <a:cs typeface="Datto DIN"/>
      </a:majorFont>
      <a:minorFont>
        <a:latin typeface="Datto DIN"/>
        <a:ea typeface="Datto DIN"/>
        <a:cs typeface="Datto D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b="0" i="0" u="none" strike="noStrike" cap="none" spc="0" normalizeH="0" baseline="0">
            <a:ln>
              <a:noFill/>
            </a:ln>
            <a:solidFill>
              <a:schemeClr val="accent1">
                <a:hueOff val="273562"/>
                <a:satOff val="2937"/>
                <a:lumOff val="-22233"/>
              </a:schemeClr>
            </a:solidFill>
            <a:effectLst/>
            <a:uFillTx/>
            <a:latin typeface="+mn-lt"/>
            <a:ea typeface="+mn-ea"/>
            <a:cs typeface="+mn-cs"/>
            <a:sym typeface="Datto D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20954</TotalTime>
  <Words>436</Words>
  <Application>Microsoft Office PowerPoint</Application>
  <PresentationFormat>Custom</PresentationFormat>
  <Paragraphs>66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Datto DIN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Rhodebeck</dc:creator>
  <cp:lastModifiedBy>Troy Rhodebeck</cp:lastModifiedBy>
  <cp:revision>199</cp:revision>
  <cp:lastPrinted>2019-12-14T15:32:28Z</cp:lastPrinted>
  <dcterms:modified xsi:type="dcterms:W3CDTF">2021-05-18T13:04:36Z</dcterms:modified>
</cp:coreProperties>
</file>